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301" r:id="rId3"/>
    <p:sldId id="31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02" r:id="rId14"/>
    <p:sldId id="313" r:id="rId15"/>
    <p:sldId id="323" r:id="rId16"/>
    <p:sldId id="324" r:id="rId17"/>
    <p:sldId id="300" r:id="rId18"/>
    <p:sldId id="280" r:id="rId19"/>
    <p:sldId id="279" r:id="rId20"/>
    <p:sldId id="271" r:id="rId21"/>
    <p:sldId id="261" r:id="rId22"/>
    <p:sldId id="263" r:id="rId23"/>
    <p:sldId id="283" r:id="rId24"/>
    <p:sldId id="284" r:id="rId25"/>
    <p:sldId id="285" r:id="rId26"/>
    <p:sldId id="286" r:id="rId27"/>
    <p:sldId id="287" r:id="rId28"/>
    <p:sldId id="288" r:id="rId29"/>
    <p:sldId id="266" r:id="rId30"/>
    <p:sldId id="297" r:id="rId31"/>
    <p:sldId id="298" r:id="rId32"/>
    <p:sldId id="315" r:id="rId33"/>
    <p:sldId id="316" r:id="rId34"/>
    <p:sldId id="317" r:id="rId35"/>
    <p:sldId id="273" r:id="rId36"/>
    <p:sldId id="319" r:id="rId37"/>
    <p:sldId id="325" r:id="rId38"/>
    <p:sldId id="264" r:id="rId39"/>
    <p:sldId id="265" r:id="rId40"/>
    <p:sldId id="318" r:id="rId41"/>
    <p:sldId id="275" r:id="rId42"/>
    <p:sldId id="277" r:id="rId43"/>
    <p:sldId id="276" r:id="rId44"/>
    <p:sldId id="320" r:id="rId45"/>
    <p:sldId id="321" r:id="rId46"/>
    <p:sldId id="322" r:id="rId47"/>
    <p:sldId id="296" r:id="rId48"/>
    <p:sldId id="29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67C15-9F95-445B-9266-424362DBCCD0}" type="datetimeFigureOut">
              <a:rPr lang="en-US" smtClean="0"/>
              <a:pPr/>
              <a:t>01-Aug-16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61FC1-6E5C-43C5-A12C-A61916B6C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6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77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54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3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10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7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71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0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98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13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5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1FC1-6E5C-43C5-A12C-A61916B6CFC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pPr/>
              <a:t>01-Aug-16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0C4986D-6BE9-4264-908F-02DB36FD8D6C}" type="datetime1">
              <a:rPr lang="en-US" smtClean="0"/>
              <a:pPr/>
              <a:t>01-Aug-16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168775"/>
            <a:ext cx="5791200" cy="1219200"/>
          </a:xfrm>
        </p:spPr>
        <p:txBody>
          <a:bodyPr>
            <a:normAutofit/>
          </a:bodyPr>
          <a:lstStyle/>
          <a:p>
            <a:r>
              <a:rPr lang="en-US" sz="3200" b="1" dirty="0"/>
              <a:t>Brand Presentation</a:t>
            </a:r>
          </a:p>
          <a:p>
            <a:r>
              <a:rPr lang="en-US" sz="2000" b="1" dirty="0"/>
              <a:t>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88342" y="3190339"/>
            <a:ext cx="4038600" cy="3429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7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81000"/>
            <a:ext cx="200488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2209800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 Cardin</a:t>
            </a:r>
          </a:p>
        </p:txBody>
      </p:sp>
      <p:pic>
        <p:nvPicPr>
          <p:cNvPr id="4099" name="Picture 3" descr="Z:\tt\lois cardin\perfume\subsense\SUBSENSE FA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7" y="3657600"/>
            <a:ext cx="2505606" cy="259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1722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218" name="Picture 2" descr="C:\Users\PC\Pictures\louis cardin\Lc gem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651416"/>
            <a:ext cx="7162800" cy="5292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0198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42" name="Picture 2" descr="C:\Users\PC\Pictures\louis cardin\pink clou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609600"/>
            <a:ext cx="8227687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0198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266" name="Picture 2" descr="C:\Users\PC\Pictures\louis cardin\scentatni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533400"/>
            <a:ext cx="3755926" cy="5318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C:\Users\PC\Pictures\louis cardin\v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33400"/>
            <a:ext cx="3775472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50" name="Picture 2" descr="C:\Users\PC\Pictures\louis cardin\illus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5793" y="457200"/>
            <a:ext cx="5943600" cy="5563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074" name="Picture 2" descr="Z:\tt\lois cardin\perfume\deo spray\new deodorants louis cardin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07" y="863103"/>
            <a:ext cx="7762893" cy="508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6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620000" cy="305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885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25369" r="9584" b="22714"/>
          <a:stretch/>
        </p:blipFill>
        <p:spPr bwMode="auto">
          <a:xfrm>
            <a:off x="660400" y="3177822"/>
            <a:ext cx="7645400" cy="325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t="22566" r="14063" b="35693"/>
          <a:stretch/>
        </p:blipFill>
        <p:spPr bwMode="auto">
          <a:xfrm>
            <a:off x="508000" y="424620"/>
            <a:ext cx="7747000" cy="274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670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88342" y="3190339"/>
            <a:ext cx="4038600" cy="3429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7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81000"/>
            <a:ext cx="200488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2209800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 Cardin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388620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“In an environment of constant change and spiraling complexity, it is becoming increasingly apparent that the traditional operating model, if not broken, is no longer fit for purpose.”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2504" y="5715000"/>
            <a:ext cx="82822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- Anastasia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Economos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Co-Global Household and Personal Care Leader, Ernst &amp; Young LLP (US)</a:t>
            </a:r>
          </a:p>
        </p:txBody>
      </p:sp>
    </p:spTree>
    <p:extLst>
      <p:ext uri="{BB962C8B-B14F-4D97-AF65-F5344CB8AC3E}">
        <p14:creationId xmlns:p14="http://schemas.microsoft.com/office/powerpoint/2010/main" val="552688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Personal Care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Market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16" y="2286000"/>
            <a:ext cx="7924800" cy="342900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Gross National Income  : US$ 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Currency 1 USD =  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Capital : 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Category : Strong + Robust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Market Size is 2.50 Billion 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Care comes in 2</a:t>
            </a:r>
            <a:r>
              <a:rPr lang="en-US" sz="2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Spot – </a:t>
            </a:r>
            <a:r>
              <a:rPr lang="en-US" sz="1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Food &amp; Beverages</a:t>
            </a: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Consumer Confidence Index – Age 25 to 60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7526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"/>
            <a:ext cx="2635489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05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Back 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16" y="2286000"/>
            <a:ext cx="7924800" cy="3429000"/>
          </a:xfrm>
        </p:spPr>
        <p:txBody>
          <a:bodyPr>
            <a:normAutofit fontScale="92500"/>
          </a:bodyPr>
          <a:lstStyle/>
          <a:p>
            <a:pPr marL="342900" lvl="0" indent="-342900">
              <a:spcBef>
                <a:spcPct val="20000"/>
              </a:spcBef>
              <a:buClrTx/>
              <a:buSzTx/>
              <a:defRPr/>
            </a:pPr>
            <a:r>
              <a:rPr lang="en-US" sz="2100" dirty="0">
                <a:solidFill>
                  <a:schemeClr val="tx2"/>
                </a:solidFill>
                <a:latin typeface="Bookman Old Style" panose="02050604050505020204" pitchFamily="18" charset="0"/>
                <a:cs typeface="Adobe Hebrew" pitchFamily="18" charset="-79"/>
              </a:rPr>
              <a:t>Louis Cardin is headed by a professional with over 40 years of experience in watch designing</a:t>
            </a:r>
          </a:p>
          <a:p>
            <a:pPr marL="342900" indent="-342900">
              <a:spcBef>
                <a:spcPct val="20000"/>
              </a:spcBef>
              <a:buClrTx/>
              <a:buSzTx/>
              <a:defRPr/>
            </a:pPr>
            <a:r>
              <a:rPr lang="en-US" sz="2100" dirty="0">
                <a:solidFill>
                  <a:schemeClr val="tx2"/>
                </a:solidFill>
                <a:latin typeface="Bookman Old Style" panose="02050604050505020204" pitchFamily="18" charset="0"/>
                <a:cs typeface="Adobe Hebrew" pitchFamily="18" charset="-79"/>
              </a:rPr>
              <a:t>Louis Cardin as a brand name is synonyms with high quality &amp; aggressive pricing.</a:t>
            </a:r>
          </a:p>
          <a:p>
            <a:pPr marL="342900" lvl="0" indent="-342900">
              <a:spcBef>
                <a:spcPct val="20000"/>
              </a:spcBef>
              <a:buClrTx/>
              <a:buSzTx/>
              <a:defRPr/>
            </a:pPr>
            <a:endParaRPr lang="en-US" sz="2100" dirty="0">
              <a:solidFill>
                <a:schemeClr val="tx2"/>
              </a:solidFill>
              <a:latin typeface="Bookman Old Style" panose="02050604050505020204" pitchFamily="18" charset="0"/>
              <a:cs typeface="Adobe Hebrew" pitchFamily="18" charset="-79"/>
            </a:endParaRPr>
          </a:p>
          <a:p>
            <a:pPr marL="342900" lvl="0" indent="-342900">
              <a:spcBef>
                <a:spcPct val="20000"/>
              </a:spcBef>
              <a:buClrTx/>
              <a:buSzTx/>
              <a:defRPr/>
            </a:pPr>
            <a:r>
              <a:rPr lang="en-US" sz="2100" dirty="0">
                <a:solidFill>
                  <a:schemeClr val="tx2"/>
                </a:solidFill>
                <a:latin typeface="Bookman Old Style" panose="02050604050505020204" pitchFamily="18" charset="0"/>
                <a:cs typeface="Adobe Hebrew" pitchFamily="18" charset="-79"/>
              </a:rPr>
              <a:t>It is with this expertise that created a spark in the designer’s mind which prompted him to offer to the valued consumers.</a:t>
            </a:r>
          </a:p>
          <a:p>
            <a:pPr marL="342900" lvl="0" indent="-342900">
              <a:spcBef>
                <a:spcPct val="20000"/>
              </a:spcBef>
              <a:buClrTx/>
              <a:buSzTx/>
              <a:defRPr/>
            </a:pPr>
            <a:endParaRPr lang="en-US" sz="2100" dirty="0">
              <a:solidFill>
                <a:schemeClr val="tx2"/>
              </a:solidFill>
              <a:latin typeface="Bookman Old Style" panose="02050604050505020204" pitchFamily="18" charset="0"/>
              <a:cs typeface="Adobe Hebrew" pitchFamily="18" charset="-79"/>
            </a:endParaRPr>
          </a:p>
          <a:p>
            <a:pPr marL="342900" lvl="0" indent="-342900">
              <a:spcBef>
                <a:spcPct val="20000"/>
              </a:spcBef>
              <a:buClrTx/>
              <a:buSzTx/>
              <a:defRPr/>
            </a:pPr>
            <a:r>
              <a:rPr lang="en-US" sz="2100" dirty="0">
                <a:solidFill>
                  <a:schemeClr val="tx2"/>
                </a:solidFill>
                <a:latin typeface="Bookman Old Style" panose="02050604050505020204" pitchFamily="18" charset="0"/>
                <a:cs typeface="Adobe Hebrew" pitchFamily="18" charset="-79"/>
              </a:rPr>
              <a:t>A quality, no less than the finest in the world with pricing that are affordable to a common man.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7526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2168"/>
            <a:ext cx="1490328" cy="14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48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2" descr="C:\Users\PC\Pictures\louis cardin\credible homme whi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33400"/>
            <a:ext cx="7162800" cy="5392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248400" cy="1066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Brand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133600"/>
            <a:ext cx="8183880" cy="380695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 Additional Variants in Eau De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Parfum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Men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Variants in Eau De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Parfum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Women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 Talc/Powder by Feb 2016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 Roll-On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Feb 2016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 Body Lotion by March 2016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 Face Cream by March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7526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48" y="381000"/>
            <a:ext cx="12831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78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14400"/>
            <a:ext cx="3429000" cy="68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Strength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44963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Brand Performing Well in 25 Countries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Ability to Perform Well in Most Competitive Environments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Creative Fragrances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Lasting &amp; Diffusive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Reasonably Priced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 Acceptance of the Brand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Blends well with Local &amp; Floating Population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29409"/>
            <a:ext cx="1295400" cy="12954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33400" y="17526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907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85800"/>
            <a:ext cx="4724400" cy="914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Product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2133600"/>
            <a:ext cx="6400800" cy="41449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Bookman Old Style" panose="02050604050505020204" pitchFamily="18" charset="0"/>
              </a:rPr>
              <a:t>Eau De Parfum For Men 100ml</a:t>
            </a:r>
          </a:p>
          <a:p>
            <a:r>
              <a:rPr lang="en-US" sz="2400" dirty="0">
                <a:solidFill>
                  <a:srgbClr val="0070C0"/>
                </a:solidFill>
                <a:latin typeface="Bookman Old Style" panose="02050604050505020204" pitchFamily="18" charset="0"/>
              </a:rPr>
              <a:t>Eau De Parfum For Women 100ml</a:t>
            </a:r>
          </a:p>
          <a:p>
            <a:r>
              <a:rPr lang="en-US" sz="2400" dirty="0">
                <a:solidFill>
                  <a:srgbClr val="0070C0"/>
                </a:solidFill>
                <a:latin typeface="Bookman Old Style" panose="02050604050505020204" pitchFamily="18" charset="0"/>
              </a:rPr>
              <a:t>Perfumed Deodorant Sprays 200ml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Bookman Old Style" panose="02050604050505020204" pitchFamily="18" charset="0"/>
              </a:rPr>
              <a:t>Deodorant Roll-On 50ml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Bookman Old Style" panose="02050604050505020204" pitchFamily="18" charset="0"/>
              </a:rPr>
              <a:t>Deodorant Talc 125gm / 250gm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Bookman Old Style" panose="02050604050505020204" pitchFamily="18" charset="0"/>
              </a:rPr>
              <a:t>Body Lotion 125ml / 250ml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Bookman Old Style" panose="02050604050505020204" pitchFamily="18" charset="0"/>
              </a:rPr>
              <a:t>Body Cream 60ml / 120 ml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7526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12831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34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0368"/>
            <a:ext cx="6019800" cy="4572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Consumer Profiles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4423" y="18288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939465" y="2092801"/>
            <a:ext cx="7408862" cy="691200"/>
            <a:chOff x="0" y="33983"/>
            <a:chExt cx="7408862" cy="691200"/>
          </a:xfrm>
          <a:solidFill>
            <a:srgbClr val="002060"/>
          </a:solidFill>
        </p:grpSpPr>
        <p:sp>
          <p:nvSpPr>
            <p:cNvPr id="9" name="Rectangle 8"/>
            <p:cNvSpPr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/>
                <a:t>Masstige</a:t>
              </a:r>
              <a:endParaRPr lang="en-US" sz="2400" kern="12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05000" y="3055846"/>
            <a:ext cx="5943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Prestige factor rules !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Packaging Sense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Seek Premium Appeal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Superior Fragrance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Seeks Style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POS Treatment</a:t>
            </a:r>
          </a:p>
        </p:txBody>
      </p:sp>
      <p:pic>
        <p:nvPicPr>
          <p:cNvPr id="15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64" y="352169"/>
            <a:ext cx="1393663" cy="13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61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0" y="762000"/>
            <a:ext cx="5867400" cy="691200"/>
            <a:chOff x="0" y="33983"/>
            <a:chExt cx="7408862" cy="691200"/>
          </a:xfrm>
          <a:solidFill>
            <a:srgbClr val="002060"/>
          </a:solidFill>
        </p:grpSpPr>
        <p:sp>
          <p:nvSpPr>
            <p:cNvPr id="9" name="Rectangle 8"/>
            <p:cNvSpPr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Louis Cardin - The Brand</a:t>
              </a:r>
              <a:endParaRPr lang="en-US" sz="2400" kern="12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533400" y="2187191"/>
            <a:ext cx="7696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man Old Style" panose="02050604050505020204" pitchFamily="18" charset="0"/>
              </a:rPr>
              <a:t>AMONG THE TOP THREE PERFUME BRANDS IN THE UAE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man Old Style" panose="02050604050505020204" pitchFamily="18" charset="0"/>
              </a:rPr>
              <a:t>THE FASTEST GROWING BRAND IN THE UAE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man Old Style" panose="02050604050505020204" pitchFamily="18" charset="0"/>
              </a:rPr>
              <a:t>CREATED A NEW NICHE IN THE PERFUME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man Old Style" panose="02050604050505020204" pitchFamily="18" charset="0"/>
              </a:rPr>
              <a:t>WILL BE AVAILABLE IN THE QATAR DUTY FREE IN THE NEXT COUPLE OF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man Old Style" panose="02050604050505020204" pitchFamily="18" charset="0"/>
              </a:rPr>
              <a:t>VIBRANT PACKING AND SUPERRIOR LONG LASTING FRAGRANCE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man Old Style" panose="02050604050505020204" pitchFamily="18" charset="0"/>
              </a:rPr>
              <a:t>THE ONLY BRAND IN THE MASS MARKET WHERE 50 % OF SALES ARE FROM NORMAL PACKS</a:t>
            </a:r>
          </a:p>
        </p:txBody>
      </p:sp>
      <p:pic>
        <p:nvPicPr>
          <p:cNvPr id="12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64" y="352169"/>
            <a:ext cx="1393663" cy="13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33400" y="18288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039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0" y="762000"/>
            <a:ext cx="5867400" cy="691200"/>
            <a:chOff x="0" y="33983"/>
            <a:chExt cx="7408862" cy="691200"/>
          </a:xfrm>
          <a:solidFill>
            <a:srgbClr val="002060"/>
          </a:solidFill>
        </p:grpSpPr>
        <p:sp>
          <p:nvSpPr>
            <p:cNvPr id="9" name="Rectangle 8"/>
            <p:cNvSpPr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Perfumery - Brand Identities</a:t>
              </a:r>
              <a:endParaRPr lang="en-US" sz="2400" kern="1200" dirty="0"/>
            </a:p>
          </p:txBody>
        </p:sp>
      </p:grpSp>
      <p:pic>
        <p:nvPicPr>
          <p:cNvPr id="12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64" y="352169"/>
            <a:ext cx="1393663" cy="13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33400" y="18288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828800"/>
            <a:ext cx="519430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307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0" y="762000"/>
            <a:ext cx="5867400" cy="691200"/>
            <a:chOff x="0" y="33983"/>
            <a:chExt cx="7408862" cy="691200"/>
          </a:xfrm>
          <a:solidFill>
            <a:srgbClr val="002060"/>
          </a:solidFill>
        </p:grpSpPr>
        <p:sp>
          <p:nvSpPr>
            <p:cNvPr id="9" name="Rectangle 8"/>
            <p:cNvSpPr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Louis Cardin Identities</a:t>
              </a:r>
              <a:endParaRPr lang="en-US" sz="2400" kern="1200" dirty="0"/>
            </a:p>
          </p:txBody>
        </p:sp>
      </p:grpSp>
      <p:pic>
        <p:nvPicPr>
          <p:cNvPr id="12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64" y="352169"/>
            <a:ext cx="1393663" cy="13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33400" y="18288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71450"/>
            <a:ext cx="8272463" cy="255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348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0" y="762000"/>
            <a:ext cx="5867400" cy="691200"/>
            <a:chOff x="0" y="33983"/>
            <a:chExt cx="7408862" cy="691200"/>
          </a:xfrm>
          <a:solidFill>
            <a:srgbClr val="002060"/>
          </a:solidFill>
        </p:grpSpPr>
        <p:sp>
          <p:nvSpPr>
            <p:cNvPr id="9" name="Rectangle 8"/>
            <p:cNvSpPr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Current Market Scenario</a:t>
              </a:r>
              <a:endParaRPr lang="en-US" sz="2400" kern="1200" dirty="0"/>
            </a:p>
          </p:txBody>
        </p:sp>
      </p:grpSp>
      <p:pic>
        <p:nvPicPr>
          <p:cNvPr id="12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64" y="352169"/>
            <a:ext cx="1393663" cy="13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33400" y="18288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4717" y="1998455"/>
            <a:ext cx="8145883" cy="378565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  <a:t>Highly Overcrowded Category</a:t>
            </a:r>
            <a:b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endParaRPr lang="en-US" sz="15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  <a:t>Lack of Physical Space in Segment</a:t>
            </a:r>
            <a:b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endParaRPr lang="en-US" sz="15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  <a:t>Cost of Entry is Extremely High &amp; Time Consuming</a:t>
            </a:r>
            <a:b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endParaRPr lang="en-US" sz="15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  <a:t>Competition Extremely Active</a:t>
            </a:r>
            <a:b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endParaRPr lang="en-US" sz="15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  <a:t>RSP US$ 15/- &amp; above a good niche in current market  positioning Catering to Consumers looking for high Quality Perfumes at Affordable Prices</a:t>
            </a:r>
            <a:b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endParaRPr lang="en-US" sz="15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  <a:t>Highly Promotion Driven Category For Mass Market Perfumes where there exists no brand loyalty whatsoever</a:t>
            </a:r>
            <a:b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endParaRPr lang="en-US" sz="15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 Rounded MT Bold" panose="020F0704030504030204" pitchFamily="34" charset="0"/>
                <a:cs typeface="Arial" panose="020B0604020202020204" pitchFamily="34" charset="0"/>
              </a:rPr>
              <a:t>Consumers looking for a better product in terms of Quality &amp; Respectability are willing to pay a premium price</a:t>
            </a:r>
          </a:p>
        </p:txBody>
      </p:sp>
    </p:spTree>
    <p:extLst>
      <p:ext uri="{BB962C8B-B14F-4D97-AF65-F5344CB8AC3E}">
        <p14:creationId xmlns:p14="http://schemas.microsoft.com/office/powerpoint/2010/main" val="3681629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0" y="762000"/>
            <a:ext cx="5867400" cy="691200"/>
            <a:chOff x="0" y="33983"/>
            <a:chExt cx="7408862" cy="691200"/>
          </a:xfrm>
          <a:solidFill>
            <a:srgbClr val="002060"/>
          </a:solidFill>
        </p:grpSpPr>
        <p:sp>
          <p:nvSpPr>
            <p:cNvPr id="9" name="Rectangle 8"/>
            <p:cNvSpPr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0" y="33983"/>
              <a:ext cx="7408862" cy="6912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Market Activities / Investment Plans</a:t>
              </a:r>
              <a:endParaRPr lang="en-US" sz="2000" kern="1200" dirty="0"/>
            </a:p>
          </p:txBody>
        </p:sp>
      </p:grpSp>
      <p:pic>
        <p:nvPicPr>
          <p:cNvPr id="12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64" y="352169"/>
            <a:ext cx="1393663" cy="13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33400" y="18288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43" y="1977861"/>
            <a:ext cx="6423357" cy="406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437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" y="609600"/>
            <a:ext cx="8183880" cy="10515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Price Comparison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8" name="Picture 4" descr="Z:\tt\lois cardin\perfume\SHOP DISPLAY\lulu comparative comparison price dec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78" y="2620586"/>
            <a:ext cx="8129950" cy="22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10200" y="762000"/>
            <a:ext cx="32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Louis Cardin 59.00 AED</a:t>
            </a:r>
          </a:p>
          <a:p>
            <a:endParaRPr lang="en-US" dirty="0"/>
          </a:p>
          <a:p>
            <a:r>
              <a:rPr lang="en-US" dirty="0"/>
              <a:t>Others 39 ~ 28.50 AED</a:t>
            </a:r>
          </a:p>
          <a:p>
            <a:endParaRPr lang="en-US" dirty="0"/>
          </a:p>
          <a:p>
            <a:r>
              <a:rPr lang="en-US" dirty="0"/>
              <a:t>1 USD = 3.67 AED</a:t>
            </a:r>
          </a:p>
        </p:txBody>
      </p:sp>
    </p:spTree>
    <p:extLst>
      <p:ext uri="{BB962C8B-B14F-4D97-AF65-F5344CB8AC3E}">
        <p14:creationId xmlns:p14="http://schemas.microsoft.com/office/powerpoint/2010/main" val="171259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0" name="Picture 2" descr="Z:\tt\lois cardin\perfume\credible noir\crdible noir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6" y="1066800"/>
            <a:ext cx="831450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472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09600"/>
            <a:ext cx="6244590" cy="6705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Brand Positioning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4" r="39167" b="51644"/>
          <a:stretch/>
        </p:blipFill>
        <p:spPr>
          <a:xfrm>
            <a:off x="533400" y="1781175"/>
            <a:ext cx="8124831" cy="4549443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6200000">
            <a:off x="4595815" y="2590800"/>
            <a:ext cx="5334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65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3400"/>
            <a:ext cx="6019800" cy="5414257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7696200" y="4419600"/>
            <a:ext cx="5334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 rot="16200000">
            <a:off x="-1515427" y="2843212"/>
            <a:ext cx="4920615" cy="6705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Brand Positioning</a:t>
            </a:r>
          </a:p>
        </p:txBody>
      </p:sp>
    </p:spTree>
    <p:extLst>
      <p:ext uri="{BB962C8B-B14F-4D97-AF65-F5344CB8AC3E}">
        <p14:creationId xmlns:p14="http://schemas.microsoft.com/office/powerpoint/2010/main" val="2228126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3528" y="930069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2590800" y="3810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UAE Market share</a:t>
            </a:r>
          </a:p>
        </p:txBody>
      </p:sp>
      <p:pic>
        <p:nvPicPr>
          <p:cNvPr id="13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30069"/>
            <a:ext cx="5986128" cy="510278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295400" y="3886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6209" y="1782726"/>
            <a:ext cx="1060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 year old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2209800"/>
            <a:ext cx="1060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 year old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00" y="2590800"/>
            <a:ext cx="1157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200 year old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2999601"/>
            <a:ext cx="1157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100 year old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6238" y="3380601"/>
            <a:ext cx="1060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 year old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5317" y="3915489"/>
            <a:ext cx="898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 year old</a:t>
            </a:r>
          </a:p>
        </p:txBody>
      </p:sp>
    </p:spTree>
    <p:extLst>
      <p:ext uri="{BB962C8B-B14F-4D97-AF65-F5344CB8AC3E}">
        <p14:creationId xmlns:p14="http://schemas.microsoft.com/office/powerpoint/2010/main" val="448801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2133600"/>
            <a:ext cx="6400800" cy="41449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 descr="Z:\tt\nadeem scanner\LC International Quality AWAR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1630" r="4354" b="59960"/>
          <a:stretch/>
        </p:blipFill>
        <p:spPr bwMode="auto">
          <a:xfrm>
            <a:off x="637953" y="990600"/>
            <a:ext cx="7837372" cy="438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/>
        </p:nvSpPr>
        <p:spPr>
          <a:xfrm>
            <a:off x="2590800" y="3810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Europe Quality Award</a:t>
            </a:r>
          </a:p>
        </p:txBody>
      </p:sp>
    </p:spTree>
    <p:extLst>
      <p:ext uri="{BB962C8B-B14F-4D97-AF65-F5344CB8AC3E}">
        <p14:creationId xmlns:p14="http://schemas.microsoft.com/office/powerpoint/2010/main" val="2181448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2133600"/>
            <a:ext cx="6400800" cy="41449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01-Aug-16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050" name="Picture 2" descr="Z:\tt\SGS GMP Louis Card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6"/>
          <a:stretch/>
        </p:blipFill>
        <p:spPr bwMode="auto">
          <a:xfrm>
            <a:off x="533399" y="838200"/>
            <a:ext cx="8125969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/>
        </p:nvSpPr>
        <p:spPr>
          <a:xfrm>
            <a:off x="2590800" y="3810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GMP Certification</a:t>
            </a:r>
          </a:p>
        </p:txBody>
      </p:sp>
    </p:spTree>
    <p:extLst>
      <p:ext uri="{BB962C8B-B14F-4D97-AF65-F5344CB8AC3E}">
        <p14:creationId xmlns:p14="http://schemas.microsoft.com/office/powerpoint/2010/main" val="3578010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Louis Cardin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66800"/>
            <a:ext cx="5664200" cy="470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5363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IRAQ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28" name="Picture 4" descr="Z:\tt\lois cardin\perfume\SHOP DISPLAY\Iraq Baghdad Mall Kios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 bwMode="auto">
          <a:xfrm>
            <a:off x="3733800" y="457200"/>
            <a:ext cx="4626429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580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MALAYSIA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43" y="152400"/>
            <a:ext cx="3646451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705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4724400" cy="1600200"/>
          </a:xfrm>
        </p:spPr>
        <p:txBody>
          <a:bodyPr/>
          <a:lstStyle/>
          <a:p>
            <a:r>
              <a:rPr lang="en-US" dirty="0"/>
              <a:t>Retail Activations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2133600"/>
            <a:ext cx="6400800" cy="41449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Louis Cardin – Sri Lanka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38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752600"/>
            <a:ext cx="815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12831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Z:\tt\lois cardin\perfume\SHOP DISPLAY\20141017_1737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4283075" cy="24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esign_Montage 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 descr="Z:\tt\lois cardin\perfume\SHOP DISPLAY\Qusais Duba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31242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401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01-Aug-16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Z:\tt\lois cardin\perfume\SHOP DISPLAY\parco supermarket 06sept20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3352800" cy="54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Z:\tt\lois cardin\perfume\SHOP DISPLAY\Nesto Sharjah - Cop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"/>
            <a:ext cx="44958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Z:\tt\lois cardin\perfume\SHOP DISPLAY\Bahrain LULU Hypermarke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52569"/>
            <a:ext cx="4343400" cy="3589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50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 descr="C:\Users\PC\Pictures\louis cardin\farri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431552"/>
            <a:ext cx="6096000" cy="5685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Shelf Talker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2" descr="Z:\tt\lois cardin\perfume\SHOP DISPLAY\shelf talk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4" b="41296"/>
          <a:stretch/>
        </p:blipFill>
        <p:spPr bwMode="auto">
          <a:xfrm>
            <a:off x="457200" y="1556132"/>
            <a:ext cx="8075295" cy="37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610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Counter Display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2" descr="Z:\tt\lois cardin\perfume\SHOP DISPLAY\Louis cardin\IMG-20141003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457200"/>
            <a:ext cx="40576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48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mtr</a:t>
            </a:r>
            <a:r>
              <a:rPr lang="en-US" dirty="0"/>
              <a:t> Square Back To Back Floor Display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098" name="Picture 2" descr="C:\Users\SAVANAH\Google Drive\lulu bea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295400"/>
            <a:ext cx="80772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65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Retail Outlet Co-Branding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074" name="Picture 2" descr="C:\Users\SAVANAH\Google Drive\Ahmer Afaq sent you an image file!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543800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10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VAN Branding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26" name="Picture 2" descr="Z:\tt\lois cardin\perfume\advertisement\compassion van brand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036" r="8199" b="21132"/>
          <a:stretch/>
        </p:blipFill>
        <p:spPr bwMode="auto">
          <a:xfrm>
            <a:off x="3429000" y="1219200"/>
            <a:ext cx="5124450" cy="22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tt\lois cardin\perfume\advertisement\Louis Cardin-van branding copy\SCARED-DRIVER-SI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26842" r="9975" b="24472"/>
          <a:stretch/>
        </p:blipFill>
        <p:spPr bwMode="auto">
          <a:xfrm>
            <a:off x="533400" y="3502208"/>
            <a:ext cx="5029200" cy="216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09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Availability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050" name="Picture 2" descr="Z:\tt\lois cardin\perfume\advertisement\availablity world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4" y="1524000"/>
            <a:ext cx="8333849" cy="43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50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Availability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55800" y="1285875"/>
          <a:ext cx="5233412" cy="42848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9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3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Bahrain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Nigeria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Czeck Republic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Oman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Djibouti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Pakistan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Egypt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Palestine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Ethiopia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Qatar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Finland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Romania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Ghana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Russia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India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Saudi Arabia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Indonesia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Singapore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Iraq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Sri Lanka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Jordan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Sudan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Kenya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Tanzania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Kuwait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Turkmenistan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Malaysia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Uganda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Maldives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United Arab Emirates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Moldova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United Kingdom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Myanmar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United States Of America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211" marR="8211" marT="8211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414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Store Promoters Training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749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6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88342" y="3190339"/>
            <a:ext cx="4038600" cy="3429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027" name="Picture 3" descr="Z:\tt\lois cardin\perfume\lc logo new without t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81000"/>
            <a:ext cx="200488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2209800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 Cardin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4052112"/>
            <a:ext cx="403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Thank you !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842" y="5494315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Louis Cardin Watches &amp; Perfumes – Dubai – United Arab Emirates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Louis Cardin Perfumes USA LLC – Chicago – United States of America</a:t>
            </a:r>
          </a:p>
        </p:txBody>
      </p:sp>
    </p:spTree>
    <p:extLst>
      <p:ext uri="{BB962C8B-B14F-4D97-AF65-F5344CB8AC3E}">
        <p14:creationId xmlns:p14="http://schemas.microsoft.com/office/powerpoint/2010/main" val="392917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098" name="Picture 2" descr="C:\Users\PC\Pictures\louis cardin\r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609599"/>
            <a:ext cx="7467600" cy="55251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122" name="Picture 2" descr="C:\Users\PC\Pictures\louis cardin\sacre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533400"/>
            <a:ext cx="7258050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246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146" name="Picture 2" descr="C:\Users\PC\Pictures\louis cardin\ferocio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57200"/>
            <a:ext cx="7848600" cy="5783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484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170" name="Picture 2" descr="C:\Users\PC\Pictures\louis cardin\fick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57200"/>
            <a:ext cx="7772400" cy="5772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24600"/>
            <a:ext cx="4724400" cy="212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Fragrance that suites your mind and stimulates your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194" name="Picture 2" descr="C:\Users\PC\Pictures\louis cardin\go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4114800" cy="5815971"/>
          </a:xfrm>
          <a:prstGeom prst="rect">
            <a:avLst/>
          </a:prstGeom>
          <a:noFill/>
        </p:spPr>
      </p:pic>
      <p:pic>
        <p:nvPicPr>
          <p:cNvPr id="1026" name="Picture 2" descr="Z:\tt\lois cardin\perfume\silver\SILVER 1 A3 POSTER 2014 FA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093108" cy="578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5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586</TotalTime>
  <Words>795</Words>
  <Application>Microsoft Office PowerPoint</Application>
  <PresentationFormat>On-screen Show (4:3)</PresentationFormat>
  <Paragraphs>244</Paragraphs>
  <Slides>48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Adobe Hebrew</vt:lpstr>
      <vt:lpstr>Aharoni</vt:lpstr>
      <vt:lpstr>Andalus</vt:lpstr>
      <vt:lpstr>Arial</vt:lpstr>
      <vt:lpstr>Arial Rounded MT Bold</vt:lpstr>
      <vt:lpstr>Bookman Old Style</vt:lpstr>
      <vt:lpstr>Calibri</vt:lpstr>
      <vt:lpstr>Candara</vt:lpstr>
      <vt:lpstr>Times New Roman</vt:lpstr>
      <vt:lpstr>Verdana</vt:lpstr>
      <vt:lpstr>Wingdings 2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 Care  Market Universe</vt:lpstr>
      <vt:lpstr>Back Ground</vt:lpstr>
      <vt:lpstr>Brand Strategy</vt:lpstr>
      <vt:lpstr>Strength</vt:lpstr>
      <vt:lpstr>Product Range</vt:lpstr>
      <vt:lpstr>Consumer Profiles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Price Comparison</vt:lpstr>
      <vt:lpstr>Brand Positioning</vt:lpstr>
      <vt:lpstr>Brand Positioning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Retail Activations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SAVANAH</dc:creator>
  <cp:lastModifiedBy>User</cp:lastModifiedBy>
  <cp:revision>82</cp:revision>
  <dcterms:created xsi:type="dcterms:W3CDTF">2015-11-02T12:23:31Z</dcterms:created>
  <dcterms:modified xsi:type="dcterms:W3CDTF">2016-08-01T13:48:06Z</dcterms:modified>
</cp:coreProperties>
</file>